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B50"/>
    <a:srgbClr val="0015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107" d="100"/>
          <a:sy n="107" d="100"/>
        </p:scale>
        <p:origin x="2568"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A05707E-84CF-4CD2-888E-F06702AF120D}" type="datetimeFigureOut">
              <a:rPr lang="en-US"/>
              <a:pPr>
                <a:defRPr/>
              </a:pPr>
              <a:t>11/4/2019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6CCBE88-CB74-4945-B03C-BF6FB9F9A8A5}"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F6F8ACF-EC28-48B0-94AC-957739942BD6}" type="datetimeFigureOut">
              <a:rPr lang="en-US"/>
              <a:pPr>
                <a:defRPr/>
              </a:pPr>
              <a:t>11/4/2019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811A708-2578-484C-BC64-2360FE42508F}"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4DD617-D8ED-42F8-A220-398595C66158}" type="datetimeFigureOut">
              <a:rPr lang="en-US"/>
              <a:pPr>
                <a:defRPr/>
              </a:pPr>
              <a:t>11/4/2019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B1B1E89-0579-4AE4-B965-5E65CBD47FE6}"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AF825B4-32C2-48B6-B1E6-86E898EBF93B}" type="datetimeFigureOut">
              <a:rPr lang="en-US"/>
              <a:pPr>
                <a:defRPr/>
              </a:pPr>
              <a:t>11/4/2019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F1596B-E364-421D-ABCD-0C45B9625850}"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87614D6-B8DA-49E2-9131-1837CCAABF59}" type="datetimeFigureOut">
              <a:rPr lang="en-US"/>
              <a:pPr>
                <a:defRPr/>
              </a:pPr>
              <a:t>11/4/2019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97A6A32-C1D2-4B53-9CB8-6E5869BCCBD0}"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494A4E5-6C47-428A-AF01-3665C889EBCC}" type="datetimeFigureOut">
              <a:rPr lang="en-US"/>
              <a:pPr>
                <a:defRPr/>
              </a:pPr>
              <a:t>11/4/2019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7580B3B-4AFE-42C8-93A4-5388ADBB93F7}"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634025E-235B-4D7C-AB62-B32DA5285627}" type="datetimeFigureOut">
              <a:rPr lang="en-US"/>
              <a:pPr>
                <a:defRPr/>
              </a:pPr>
              <a:t>11/4/2019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95D5B4F-5740-425D-B2AE-FDDD37086C0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448B436-457A-42B2-B600-0C367B52CD23}" type="datetimeFigureOut">
              <a:rPr lang="en-US"/>
              <a:pPr>
                <a:defRPr/>
              </a:pPr>
              <a:t>11/4/2019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7FA7B17-D1B3-467E-8BEF-FE21E3CE9E3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2FF0C8-4751-4441-A455-9ABDA94EA8A1}" type="datetimeFigureOut">
              <a:rPr lang="en-US"/>
              <a:pPr>
                <a:defRPr/>
              </a:pPr>
              <a:t>11/4/2019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D481F8D-F032-4DBF-A761-4AED216DBABA}"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4CA0D8-ACC8-472F-94BD-D225E4A82C36}" type="datetimeFigureOut">
              <a:rPr lang="en-US"/>
              <a:pPr>
                <a:defRPr/>
              </a:pPr>
              <a:t>11/4/2019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F7453-3285-478F-BAFF-32F71C56FA91}"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DFAA60-F97E-40E6-8BB6-F55930C2F6E5}" type="datetimeFigureOut">
              <a:rPr lang="en-US"/>
              <a:pPr>
                <a:defRPr/>
              </a:pPr>
              <a:t>11/4/2019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B182233-AA48-47E8-AFCA-93AF5448A619}"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EB1757E-DF62-4CD6-AA5E-CCBA4E193D2A}" type="datetimeFigureOut">
              <a:rPr lang="en-US"/>
              <a:pPr>
                <a:defRPr/>
              </a:pPr>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7BC01DB-22FF-4E28-93FC-B71AEB0B99E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png"/><Relationship Id="rId18" Type="http://schemas.openxmlformats.org/officeDocument/2006/relationships/image" Target="../media/image15.jpeg"/><Relationship Id="rId3" Type="http://schemas.openxmlformats.org/officeDocument/2006/relationships/image" Target="../media/image2.jpeg"/><Relationship Id="rId21" Type="http://schemas.openxmlformats.org/officeDocument/2006/relationships/image" Target="../media/image18.jpe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jpeg"/><Relationship Id="rId2" Type="http://schemas.openxmlformats.org/officeDocument/2006/relationships/image" Target="../media/image1.jpeg"/><Relationship Id="rId16" Type="http://schemas.openxmlformats.org/officeDocument/2006/relationships/image" Target="../media/image13.gif"/><Relationship Id="rId20"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hyperlink" Target="mailto:awmaneny@gmail.com" TargetMode="External"/><Relationship Id="rId11" Type="http://schemas.openxmlformats.org/officeDocument/2006/relationships/image" Target="../media/image8.jpeg"/><Relationship Id="rId5" Type="http://schemas.openxmlformats.org/officeDocument/2006/relationships/hyperlink" Target="http://awmaneny.org/" TargetMode="External"/><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7.png"/><Relationship Id="rId19" Type="http://schemas.openxmlformats.org/officeDocument/2006/relationships/image" Target="../media/image16.jpeg"/><Relationship Id="rId4" Type="http://schemas.openxmlformats.org/officeDocument/2006/relationships/image" Target="../media/image3.png"/><Relationship Id="rId9" Type="http://schemas.openxmlformats.org/officeDocument/2006/relationships/image" Target="../media/image6.png"/><Relationship Id="rId14" Type="http://schemas.openxmlformats.org/officeDocument/2006/relationships/image" Target="../media/image11.jpeg"/><Relationship Id="rId22"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OBG2019.JPG"/>
          <p:cNvPicPr>
            <a:picLocks noChangeAspect="1"/>
          </p:cNvPicPr>
          <p:nvPr/>
        </p:nvPicPr>
        <p:blipFill>
          <a:blip r:embed="rId2" cstate="print"/>
          <a:stretch>
            <a:fillRect/>
          </a:stretch>
        </p:blipFill>
        <p:spPr>
          <a:xfrm>
            <a:off x="1466850" y="1600200"/>
            <a:ext cx="1200150" cy="600075"/>
          </a:xfrm>
          <a:prstGeom prst="rect">
            <a:avLst/>
          </a:prstGeom>
        </p:spPr>
      </p:pic>
      <p:pic>
        <p:nvPicPr>
          <p:cNvPr id="1026" name="Picture 2" descr="http://awmanenychapter.wildapricot.org/resources/Pictures/OBG.jpg"/>
          <p:cNvPicPr>
            <a:picLocks noChangeAspect="1" noChangeArrowheads="1"/>
          </p:cNvPicPr>
          <p:nvPr/>
        </p:nvPicPr>
        <p:blipFill>
          <a:blip r:embed="rId3" cstate="print"/>
          <a:srcRect/>
          <a:stretch>
            <a:fillRect/>
          </a:stretch>
        </p:blipFill>
        <p:spPr bwMode="auto">
          <a:xfrm>
            <a:off x="6629400" y="685800"/>
            <a:ext cx="1676400" cy="390473"/>
          </a:xfrm>
          <a:prstGeom prst="rect">
            <a:avLst/>
          </a:prstGeom>
          <a:noFill/>
          <a:ln w="9525">
            <a:noFill/>
            <a:miter lim="800000"/>
            <a:headEnd/>
            <a:tailEnd/>
          </a:ln>
        </p:spPr>
      </p:pic>
      <p:grpSp>
        <p:nvGrpSpPr>
          <p:cNvPr id="2053" name="Group 8"/>
          <p:cNvGrpSpPr>
            <a:grpSpLocks/>
          </p:cNvGrpSpPr>
          <p:nvPr/>
        </p:nvGrpSpPr>
        <p:grpSpPr bwMode="auto">
          <a:xfrm>
            <a:off x="0" y="0"/>
            <a:ext cx="9144000" cy="1066800"/>
            <a:chOff x="0" y="0"/>
            <a:chExt cx="9144000" cy="1156856"/>
          </a:xfrm>
        </p:grpSpPr>
        <p:sp>
          <p:nvSpPr>
            <p:cNvPr id="7" name="Rectangle 6"/>
            <p:cNvSpPr/>
            <p:nvPr/>
          </p:nvSpPr>
          <p:spPr>
            <a:xfrm>
              <a:off x="0" y="0"/>
              <a:ext cx="9144000" cy="1156856"/>
            </a:xfrm>
            <a:prstGeom prst="rect">
              <a:avLst/>
            </a:prstGeom>
            <a:solidFill>
              <a:srgbClr val="001B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p>
          </p:txBody>
        </p:sp>
        <p:pic>
          <p:nvPicPr>
            <p:cNvPr id="2075" name="Picture 2"/>
            <p:cNvPicPr>
              <a:picLocks noChangeAspect="1" noChangeArrowheads="1"/>
            </p:cNvPicPr>
            <p:nvPr/>
          </p:nvPicPr>
          <p:blipFill>
            <a:blip r:embed="rId4" cstate="print"/>
            <a:srcRect/>
            <a:stretch>
              <a:fillRect/>
            </a:stretch>
          </p:blipFill>
          <p:spPr bwMode="auto">
            <a:xfrm>
              <a:off x="2209800" y="0"/>
              <a:ext cx="5334000" cy="1156856"/>
            </a:xfrm>
            <a:prstGeom prst="rect">
              <a:avLst/>
            </a:prstGeom>
            <a:noFill/>
            <a:ln w="9525">
              <a:noFill/>
              <a:miter lim="800000"/>
              <a:headEnd/>
              <a:tailEnd/>
            </a:ln>
          </p:spPr>
        </p:pic>
      </p:grpSp>
      <p:sp>
        <p:nvSpPr>
          <p:cNvPr id="2" name="Rectangle 45"/>
          <p:cNvSpPr>
            <a:spLocks noChangeArrowheads="1"/>
          </p:cNvSpPr>
          <p:nvPr/>
        </p:nvSpPr>
        <p:spPr bwMode="auto">
          <a:xfrm>
            <a:off x="0" y="3048000"/>
            <a:ext cx="9144000" cy="3493264"/>
          </a:xfrm>
          <a:prstGeom prst="rect">
            <a:avLst/>
          </a:prstGeom>
          <a:noFill/>
          <a:ln>
            <a:noFill/>
          </a:ln>
          <a:extLst/>
        </p:spPr>
        <p:txBody>
          <a:bodyPr>
            <a:spAutoFit/>
          </a:bodyPr>
          <a:lstStyle>
            <a:lvl1pPr eaLnBrk="0" hangingPunct="0">
              <a:spcBef>
                <a:spcPct val="20000"/>
              </a:spcBef>
              <a:buFont typeface="Arial" charset="0"/>
              <a:buChar char="•"/>
              <a:tabLst>
                <a:tab pos="798513" algn="l"/>
              </a:tabLst>
              <a:defRPr sz="3200">
                <a:solidFill>
                  <a:schemeClr val="tx1"/>
                </a:solidFill>
                <a:latin typeface="Calibri" pitchFamily="34" charset="0"/>
              </a:defRPr>
            </a:lvl1pPr>
            <a:lvl2pPr marL="742950" indent="-285750" eaLnBrk="0" hangingPunct="0">
              <a:spcBef>
                <a:spcPct val="20000"/>
              </a:spcBef>
              <a:buFont typeface="Arial" charset="0"/>
              <a:buChar char="–"/>
              <a:tabLst>
                <a:tab pos="798513" algn="l"/>
              </a:tabLst>
              <a:defRPr sz="2800">
                <a:solidFill>
                  <a:schemeClr val="tx1"/>
                </a:solidFill>
                <a:latin typeface="Calibri" pitchFamily="34" charset="0"/>
              </a:defRPr>
            </a:lvl2pPr>
            <a:lvl3pPr marL="1143000" indent="-228600" eaLnBrk="0" hangingPunct="0">
              <a:spcBef>
                <a:spcPct val="20000"/>
              </a:spcBef>
              <a:buFont typeface="Arial" charset="0"/>
              <a:buChar char="•"/>
              <a:tabLst>
                <a:tab pos="798513" algn="l"/>
              </a:tabLst>
              <a:defRPr sz="2400">
                <a:solidFill>
                  <a:schemeClr val="tx1"/>
                </a:solidFill>
                <a:latin typeface="Calibri" pitchFamily="34" charset="0"/>
              </a:defRPr>
            </a:lvl3pPr>
            <a:lvl4pPr marL="1600200" indent="-228600" eaLnBrk="0" hangingPunct="0">
              <a:spcBef>
                <a:spcPct val="20000"/>
              </a:spcBef>
              <a:buFont typeface="Arial" charset="0"/>
              <a:buChar char="–"/>
              <a:tabLst>
                <a:tab pos="798513" algn="l"/>
              </a:tabLst>
              <a:defRPr sz="2000">
                <a:solidFill>
                  <a:schemeClr val="tx1"/>
                </a:solidFill>
                <a:latin typeface="Calibri" pitchFamily="34" charset="0"/>
              </a:defRPr>
            </a:lvl4pPr>
            <a:lvl5pPr marL="2057400" indent="-228600" eaLnBrk="0" hangingPunct="0">
              <a:spcBef>
                <a:spcPct val="20000"/>
              </a:spcBef>
              <a:buFont typeface="Arial" charset="0"/>
              <a:buChar char="»"/>
              <a:tabLst>
                <a:tab pos="798513" algn="l"/>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798513" algn="l"/>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798513" algn="l"/>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798513" algn="l"/>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798513" algn="l"/>
              </a:tabLst>
              <a:defRPr sz="2000">
                <a:solidFill>
                  <a:schemeClr val="tx1"/>
                </a:solidFill>
                <a:latin typeface="Calibri" pitchFamily="34" charset="0"/>
              </a:defRPr>
            </a:lvl9pPr>
          </a:lstStyle>
          <a:p>
            <a:pPr algn="ctr" eaLnBrk="1" hangingPunct="1">
              <a:spcBef>
                <a:spcPct val="0"/>
              </a:spcBef>
              <a:buNone/>
              <a:defRPr/>
            </a:pPr>
            <a:r>
              <a:rPr lang="en-US" sz="1800" b="1" cap="small" dirty="0">
                <a:solidFill>
                  <a:srgbClr val="001B50"/>
                </a:solidFill>
              </a:rPr>
              <a:t>“</a:t>
            </a:r>
            <a:r>
              <a:rPr lang="en-US" sz="1800" dirty="0"/>
              <a:t>Earth Day Grants</a:t>
            </a:r>
            <a:r>
              <a:rPr lang="en-US" sz="1800" b="1" cap="small" dirty="0">
                <a:solidFill>
                  <a:srgbClr val="001B50"/>
                </a:solidFill>
              </a:rPr>
              <a:t>”   </a:t>
            </a:r>
          </a:p>
          <a:p>
            <a:pPr algn="ctr" eaLnBrk="1" hangingPunct="1">
              <a:spcBef>
                <a:spcPct val="0"/>
              </a:spcBef>
              <a:spcAft>
                <a:spcPts val="1000"/>
              </a:spcAft>
              <a:buNone/>
              <a:defRPr/>
            </a:pPr>
            <a:r>
              <a:rPr lang="en-US" sz="1400" dirty="0"/>
              <a:t>Listen as students and teachers from two 2019 Earth Day Grant Recipients explain how they used their Earth Day Grant Awards to add to their environmental education.  Tentatively scheduled to appear are representatives of Schoharie River Center at Country Classroom School (Middleburgh) and Maimonides Hebrew Day School (Albany).</a:t>
            </a:r>
          </a:p>
          <a:p>
            <a:pPr algn="ctr" eaLnBrk="1" hangingPunct="1">
              <a:spcBef>
                <a:spcPct val="0"/>
              </a:spcBef>
              <a:spcAft>
                <a:spcPts val="1000"/>
              </a:spcAft>
              <a:buNone/>
              <a:defRPr/>
            </a:pPr>
            <a:br>
              <a:rPr lang="en-US" sz="1800" b="1" dirty="0">
                <a:solidFill>
                  <a:srgbClr val="001B50"/>
                </a:solidFill>
              </a:rPr>
            </a:br>
            <a:r>
              <a:rPr lang="en-US" altLang="en-US" sz="1400" dirty="0">
                <a:solidFill>
                  <a:srgbClr val="001B50"/>
                </a:solidFill>
              </a:rPr>
              <a:t>Wednesday, November 13th, noon @ </a:t>
            </a:r>
            <a:r>
              <a:rPr lang="en-US" sz="1400" dirty="0">
                <a:solidFill>
                  <a:srgbClr val="001B50"/>
                </a:solidFill>
              </a:rPr>
              <a:t>C.T. Male Associates, 50 Century Hill Drive, Latham, NY 12110 </a:t>
            </a:r>
            <a:br>
              <a:rPr lang="en-US" sz="1400" dirty="0">
                <a:solidFill>
                  <a:srgbClr val="FF0000"/>
                </a:solidFill>
              </a:rPr>
            </a:br>
            <a:r>
              <a:rPr lang="en-US" sz="1400" dirty="0">
                <a:solidFill>
                  <a:srgbClr val="FF0000"/>
                </a:solidFill>
              </a:rPr>
              <a:t>(please note the meeting location for this special event)</a:t>
            </a:r>
          </a:p>
          <a:p>
            <a:pPr algn="ctr" eaLnBrk="1" hangingPunct="1">
              <a:spcBef>
                <a:spcPct val="0"/>
              </a:spcBef>
              <a:buFontTx/>
              <a:buNone/>
              <a:defRPr/>
            </a:pPr>
            <a:r>
              <a:rPr lang="en-US" altLang="en-US" sz="1400" b="1" dirty="0">
                <a:solidFill>
                  <a:srgbClr val="001B50"/>
                </a:solidFill>
              </a:rPr>
              <a:t>RSVP</a:t>
            </a:r>
            <a:r>
              <a:rPr lang="en-US" altLang="en-US" sz="1400" dirty="0">
                <a:solidFill>
                  <a:srgbClr val="001B50"/>
                </a:solidFill>
              </a:rPr>
              <a:t> through November 11</a:t>
            </a:r>
            <a:r>
              <a:rPr lang="en-US" altLang="en-US" sz="1400" baseline="30000" dirty="0">
                <a:solidFill>
                  <a:srgbClr val="001B50"/>
                </a:solidFill>
              </a:rPr>
              <a:t>th</a:t>
            </a:r>
            <a:r>
              <a:rPr lang="en-US" altLang="en-US" sz="1400" dirty="0">
                <a:solidFill>
                  <a:srgbClr val="001B50"/>
                </a:solidFill>
              </a:rPr>
              <a:t> by registering on-line at </a:t>
            </a:r>
            <a:r>
              <a:rPr lang="en-US" altLang="en-US" sz="1400" b="1" dirty="0">
                <a:solidFill>
                  <a:srgbClr val="001B50"/>
                </a:solidFill>
                <a:hlinkClick r:id="rId5"/>
              </a:rPr>
              <a:t>http://awmaneny.org/</a:t>
            </a:r>
            <a:r>
              <a:rPr lang="en-US" altLang="en-US" sz="1400" b="1" dirty="0">
                <a:solidFill>
                  <a:srgbClr val="001B50"/>
                </a:solidFill>
              </a:rPr>
              <a:t> </a:t>
            </a:r>
            <a:r>
              <a:rPr lang="en-US" altLang="en-US" sz="1400" dirty="0">
                <a:solidFill>
                  <a:srgbClr val="001B50"/>
                </a:solidFill>
              </a:rPr>
              <a:t>(preferred method)</a:t>
            </a:r>
          </a:p>
          <a:p>
            <a:pPr algn="ctr" eaLnBrk="1" hangingPunct="1">
              <a:spcBef>
                <a:spcPct val="0"/>
              </a:spcBef>
              <a:spcAft>
                <a:spcPts val="1000"/>
              </a:spcAft>
              <a:buFontTx/>
              <a:buNone/>
              <a:defRPr/>
            </a:pPr>
            <a:r>
              <a:rPr lang="en-US" altLang="en-US" sz="1400" dirty="0">
                <a:solidFill>
                  <a:srgbClr val="001B50"/>
                </a:solidFill>
              </a:rPr>
              <a:t>or by emailing Andrea Simmons, AWMA Secretary, </a:t>
            </a:r>
            <a:r>
              <a:rPr lang="en-US" altLang="en-US" sz="1400" dirty="0">
                <a:solidFill>
                  <a:srgbClr val="001B50"/>
                </a:solidFill>
                <a:hlinkClick r:id="rId6"/>
              </a:rPr>
              <a:t>awmaneny@gmail.com</a:t>
            </a:r>
            <a:endParaRPr lang="en-US" altLang="en-US" sz="100" dirty="0">
              <a:solidFill>
                <a:srgbClr val="001B50"/>
              </a:solidFill>
            </a:endParaRPr>
          </a:p>
          <a:p>
            <a:pPr algn="ctr" eaLnBrk="1" hangingPunct="1">
              <a:spcBef>
                <a:spcPct val="0"/>
              </a:spcBef>
              <a:buFont typeface="Arial" charset="0"/>
              <a:buNone/>
              <a:defRPr/>
            </a:pPr>
            <a:r>
              <a:rPr lang="en-US" altLang="en-US" sz="1400" dirty="0">
                <a:solidFill>
                  <a:srgbClr val="001B50"/>
                </a:solidFill>
              </a:rPr>
              <a:t>Students $10, Members $15, Guests $15,</a:t>
            </a:r>
          </a:p>
          <a:p>
            <a:pPr algn="ctr" eaLnBrk="1" hangingPunct="1">
              <a:spcBef>
                <a:spcPct val="0"/>
              </a:spcBef>
              <a:buFont typeface="Arial" charset="0"/>
              <a:buNone/>
              <a:defRPr/>
            </a:pPr>
            <a:r>
              <a:rPr lang="en-US" altLang="en-US" sz="1400" dirty="0">
                <a:solidFill>
                  <a:srgbClr val="001B50"/>
                </a:solidFill>
              </a:rPr>
              <a:t>Annual (</a:t>
            </a:r>
            <a:r>
              <a:rPr lang="en-US" altLang="en-US" sz="1400" b="1" dirty="0">
                <a:solidFill>
                  <a:srgbClr val="001B50"/>
                </a:solidFill>
              </a:rPr>
              <a:t>calendar</a:t>
            </a:r>
            <a:r>
              <a:rPr lang="en-US" altLang="en-US" sz="1400" dirty="0">
                <a:solidFill>
                  <a:srgbClr val="001B50"/>
                </a:solidFill>
              </a:rPr>
              <a:t>) dues: Individual $25 or Corporation $150 (Corporate representatives pay Member fees)</a:t>
            </a:r>
          </a:p>
          <a:p>
            <a:pPr algn="ctr" eaLnBrk="1" hangingPunct="1">
              <a:spcBef>
                <a:spcPct val="0"/>
              </a:spcBef>
              <a:buFont typeface="Arial" charset="0"/>
              <a:buNone/>
              <a:defRPr/>
            </a:pPr>
            <a:endParaRPr lang="en-US" altLang="en-US" sz="1400" dirty="0">
              <a:solidFill>
                <a:srgbClr val="001B50"/>
              </a:solidFill>
            </a:endParaRPr>
          </a:p>
          <a:p>
            <a:pPr algn="ctr" eaLnBrk="1" hangingPunct="1">
              <a:spcBef>
                <a:spcPct val="0"/>
              </a:spcBef>
              <a:buFontTx/>
              <a:buNone/>
              <a:defRPr/>
            </a:pPr>
            <a:endParaRPr lang="en-US" altLang="en-US" sz="1200" dirty="0">
              <a:solidFill>
                <a:srgbClr val="00153E"/>
              </a:solidFill>
            </a:endParaRPr>
          </a:p>
          <a:p>
            <a:pPr algn="ctr" eaLnBrk="1" hangingPunct="1">
              <a:spcBef>
                <a:spcPct val="0"/>
              </a:spcBef>
              <a:buFontTx/>
              <a:buNone/>
              <a:defRPr/>
            </a:pPr>
            <a:endParaRPr lang="en-US" altLang="en-US" sz="800" b="1" dirty="0">
              <a:solidFill>
                <a:srgbClr val="001B50"/>
              </a:solidFill>
              <a:effectLst>
                <a:outerShdw blurRad="38100" dist="38100" dir="2700000" algn="tl">
                  <a:srgbClr val="000000">
                    <a:alpha val="43137"/>
                  </a:srgbClr>
                </a:outerShdw>
              </a:effectLst>
            </a:endParaRPr>
          </a:p>
        </p:txBody>
      </p:sp>
      <p:sp>
        <p:nvSpPr>
          <p:cNvPr id="2059" name="TextBox 43"/>
          <p:cNvSpPr txBox="1">
            <a:spLocks noChangeArrowheads="1"/>
          </p:cNvSpPr>
          <p:nvPr/>
        </p:nvSpPr>
        <p:spPr bwMode="auto">
          <a:xfrm>
            <a:off x="0" y="2681288"/>
            <a:ext cx="9144000" cy="381000"/>
          </a:xfrm>
          <a:prstGeom prst="rect">
            <a:avLst/>
          </a:prstGeom>
          <a:ln w="9525">
            <a:solidFill>
              <a:srgbClr val="00153E"/>
            </a:solidFill>
            <a:miter lim="800000"/>
            <a:headEnd/>
            <a:tailEnd/>
          </a:ln>
        </p:spPr>
        <p:style>
          <a:lnRef idx="0">
            <a:scrgbClr r="0" g="0" b="0"/>
          </a:lnRef>
          <a:fillRef idx="1002">
            <a:schemeClr val="dk2"/>
          </a:fillRef>
          <a:effectRef idx="0">
            <a:scrgbClr r="0" g="0" b="0"/>
          </a:effectRef>
          <a:fontRef idx="major"/>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US" altLang="en-US" sz="1800" b="1" cap="small">
                <a:solidFill>
                  <a:srgbClr val="001B50"/>
                </a:solidFill>
              </a:rPr>
              <a:t>Proudly Present</a:t>
            </a:r>
          </a:p>
        </p:txBody>
      </p:sp>
      <p:sp>
        <p:nvSpPr>
          <p:cNvPr id="5" name="AutoShape 2" descr="data:image/png;base64,iVBORw0KGgoAAAANSUhEUgAAAJEAAACGCAIAAABSaf9XAAAgAElEQVR4nO2deVQbR77v57xz3ps3k4lz35wz7yZ3onbidZxkkkziSXKTO7lJvMQ428QGW40Bg/cldhzbeAVjwI4NtEBgdoQAiX0HswuDDJjdYHYQ+45AIIR29fb+aNG0xG4DQvP4nvoDNdXVVfWprq761a+6f4Ovydj0G0NnYE2L1hoz49MaM+PTGjPj0xoz49MaM+PTGjPj0xoz49MaM+PTvwgzdlM6yHOyyL1ziOd8gg8JFWM4jo+rZKf4DHOe0yGe8yGeM53nmNtbaeicLoH+FZh1TwxtCKevY5kQAeCYdUoGcRwfVUoAjtnLk8fXsUzeibFWwmpD5/dF9a/AzK06eh0FDMAx65wYxHFcpJQAHLM/sPZQ/xvclG7o/L6ojJ7ZqGqCepPNy+zjhFPjapmhc/1CMnpmd59yqUjmZfYKa29SZ6Ghc/1CMm5m3VLhn8P2rQteBLN1LJPPks4aOuMvJONmdr8qUo/HQpitY5lEteYaOu/PLyNmNqqa2BZp+XzM3o21GVNJDV2C55QRM/OpS5wOY4HM/sj+NlJgrLeasTITKsZe55g+N7N1LJMvU36GUcTQ5XgeGSsz58owvaHHYpm9HGyS3l1q6HI8j4ySWZ9sZFuU1YwkFs7MeM0iRsnMpy5pNgyLYvZK8F5Oc7ahS7NoGR8ziVq2JdJiSZitY5l8kfLzhEZu6DItTsbHzLkybA4Gi2X2CmtvjrEZ+42MWdfEIMAxW0Jm61gm/5183tDFWpyMjBmzJu6V4L1Ly2wdyyRSwDN0yRYhY2Im0yj/FndsXgDPweyDuGNi4zGLGBMz37rkeWv/+Zj9MfjbhI4CQ5dvoTIaZsPK8T+H7VsmZuuCTXY/vGToIi5UxsEMw7A78w0XX4gZy2QdyyTDSMwixsFMqBS/H3tkNmPVUjF7N8ZahRiBWcQ4mLGbMhZY7y/C7P+wv4k0hnU1I2CmgFWbI81XgNk6lolJ+hUFrDJ0ieeRETBzmt2Ev+TM/o39TcFAjaFLPI9WO7MeqXBzxCJushdkto5l8o/Ec4Yu9Dxa7cwWOCd7PmavsExeZu35feDu3wbs+F8BO34bsPN3gbt+H7Q7rCXL0OWeS6uaGYIhf48/uaiOceHMXgra/fvAXa+H7f+vpJ9O5EP3qyI4zVmpncX5/dV1ox2GLvpcWtXM/OpTFnuTTWf28iSzPwR9/bvAXS8Ffr054pBp9i3Pmvjiwfox5YShS7lorV5mQ/IxYBaPj0UyM/ld4O7/6f/V5kjz84WeOT3lY6oJDQobunzPr1XKDMMwqDp6XhP+vMxeDzOlhe0HcxyTOwqlGsX0C6k0iFAsa+0TPanvSSpsYKVXeieXeieXsjKeNnYPr3i5F6RVykyiln8Uf/I5gL3C2kvjmHZIBnAcl2kUkYLcromh6en3DktSnjTdDM79p33Eh6f8Nlt5vH7Q7VVT11dNXbTBzHWXbagGQVe86PNrlTKLEPCeAxjx0NoaYdEnm+EWgRG0Wzjum1r23c3wLYeZ/77f5VUzl9cPutHo0IxhwyH3rIrWlS/7vFqNzOQa5aYFGz5eYZn8PnD3/w7Y+aeQ7/c8tGU3pg/IRHoJtvaJWBmV+xwi3zBn/N/9918zc3394Myc9MJJjxQUwwxSCXNoNTJzqghdILCXgnb/D78vtkVZOlWENYx2wpiOjymKYklFjQedYjZZMv98wG2BnKhho4WHoFe/BRhcq47ZgFz0brTNbJBeZpm8FPT1S0G7XwneuznyEJjjlNZVrEZ0BoEaBEFRDMfxsQnFlsOe/27qulhU1GDlkmigmphVq45ZaHPmK6y9ur3f3pdZe34bsPM3vp//IWjPh3HHfil6kNFVMiAXYbodl0giD8uqPuKW1DciwXF8bELxzpEHr78AMCI8ruk0TF3MolXH7MO4ExTDx95/Y33zx+Bvt0Qc+jHTzq8+uWWsR41o9E5RaZCm7uGrgdlvHXnwmpnrNmuv7iExvnTMjjGS1fAq8uxfXcyGFWLP2niPmjhmbXxQ48O4Nj6/v1ow3jvj+ogGQes7hX6pZT/YRdDo0J/23ycGgW8fedA9NI4vHbN3jno3raa52upitkB1DomZCcW7roRutmT+edpgfcmZ0ejQzeBVtBZqBMxgBB2XKdv6R/Oftd+PKthzNew1M9c/7bv/HwdmnlotB7PX6VD7wJiha0Kr1cIMxbCg9ErflDJOTnV0Xi0npzoovdIluuCibybdOfbzC6y3bLwAEHrNzHU2VMvKjEaHbFyTDF1JWq0WZrUdQtpBt1fNXF4zdX3VzPVVU9fXzFxeNXN97YDr9N7PIMzePvKgrnMGM9jKa7Uw+94ufElqdvmY0eiQE5dv6HrC8VXCLLNcsFTVuqzM3j3uI5Ub3pnO8MwUaviAU8wSMttm49U1JMZxXCSRv2XjtYTMaHToxioYQBqeWW370DYbryWsVhodOg4loyh6ncVbWmC01WGBNDyznx6kLW210ujQa2auH5z0e83MZclTptEhe/YjzKDGfgMzeyoYmGMF60XCfxx4IdPwHOHT80GjEzMsea+YDMkMw/D9DlHLVLPLGoLSDbmd15DMypv6thxmGhzAc4S3jz4YM9ytZjBmGIZdCcwxeO0/d3AIzTNU1RmMmUIN77ka9o8LrM8vBBtjoDvHGOqpZjBmGhgRimUj48YaRBI5bCCvLMOP9de0WK0xMz6tMTM+rTEzPq0xMz6tMTM+rTEzPq0xMz6tMXt+qTRw34jkSUOPf1qFULxy3zNZCWZqGHHi5O13jEoqalyBy62AovJqj7olfX01bPtpvy2HmQAINXYJV+zqK8GsXzTx9tEHAAiZOkYrVPqe20slGEH7RRMIuhKrkVBs0bc3udtsPAEQIkLH4Mp5P64EM2ZCMVGwt4541S9De1TDSF51+1nPtE/PBQrHVqiP0sDIGWYqUS4a3a1/ZOX20i87Mw2Mvn/CBwAZRPEcOflLfokrgVlE4u8e95Ypl+s+1hOGYbYB2QAIASDjDXNItII2/mVnFl/QQAIDQGiLNXPJlzDs2I+IxP/zXKB8pZjhOH4jmEcw22jhMS5fubdkLS8zGEEt78VvtHTfaRsyiY1xN/zx0l7FiZNPJL7jcohSvXIvkbjJpjCT/aswa+sffeuI1zFGciy/br259lb7+Kz/yPisr7THMKxjcEzQJ2rtE3UMjlFD55C4tX+0qWdYLFVST3Hm8omUv7cLJzaKoTONRFQauKVXlFjUGJheGZ1fV9U6MPeASKGGS5t6I3JrAtIqIvNqn9R3i2U6151kBm22YirVMIZhNe2D0Xl1gWmVD0ta+kXL9YRbXmb+DytoIKOmfXB4XE4MHQEQ2mjhnl7aMtspMIJa3Y9/64jXZiuPzVZMIvzF2vOvx7z/esz7naMPNll6JBU2UuMf+jWeSPmDk34XfTN/8kq77J+ltyDZ3CuycU3caOlBo7vR6BAAQlsOM82cogdEkhmz0dIrMnWM2WjhTvbqGy3cvZJ0XqRKMtt62BNGUCj2yTYbLzL+h6d8U4ubXqz+ZtbyMvvsfOAP9pHE37b+WWR5TjNTZztFDSOmjlHvHPO2Y+cyYov80yoC0iqOQsnkQ/GrS2yZUuuA3don+vJiMG0yWQCEiLt591UONc20spYNh9wBELoXVTAyLq/pGPr8QjAAQgDobuYUrZjWnaaWNG897PmGOWOHbcgxRvJ3duGbLD3Wm0PBmU+p0Uhmf7Fm2oc+esPcfZuN54YpzIwPT/kNL8NcexmZZZQLABCKeKR9HWLfsGS9ubbeN1i4984yOFao4d1XQy/4ZpBHRsbln50PmryTfJt7Rsh/dQ2JH5Y0H3FL0uK8zOY9bcupbKsU9JNxatqHtlp7AiBEd44lD1a1DhCVu8HCvby5j5oB15hCIrX7UYXkltzIvFoaCOl1DyQzoiUV1HZ1C8dzKlv/fsafaGEbLNx5lW3PWX2zaxmZ7XeIfO+ET49wnDxy0iOFLOQvvpkznqVQw0eh5JTJXkWhhvc5RJFnheVUTz+FHIPsux01fePz1UBiRA65xkx9enV0QvHZz9p24J081eOVN/dttWYCIPTJuQBqIlKFikZ3y3/WST1IZVZY10Uej8itoU3e9Fzeszkr6Xm0XMwauoa3HmbauCWqNDCCoETIrmjdZOlBFPLNQ+7EToi5xcl59sbk3XnG8+GMcajMVBp9Zp//QnSD0IOk0mGxbGxCMTah6BgY++oymzh+JXDqbY0PkkqJ3vU0U/9angmlPcPj1CMks02WHnLKcKZbKKbR3Qhm4blL/9bV5WLmmVgCgNBHZwIOOEWbOkYRYe91zpuHpuZqzITiuRNp7R8lRy47bEMks8yB5mAmU6rJFLbZeP79jP/HP/l/8lPA3076kE+dq0E5RGQUxS74ZBLHL87SDVBFHYOoKdcdHJOun2yXcY/r501nsVoWZgqV5utrYdtsPL+8xP7HBRYZvrjE/vC0L1lZ/7wVIVXMup1LrtLsuBwy+ZD3LG3qnS3mHMyGx2WbDzOJ/35zg+PIyXONKYLiiqDYIr+H5XH8uoqWfpVGOwZBUPS4O9F7M467J89bzAUwY6QWN89fX4vUsjArqO0C6FBAWiWKogqVhgxqDSLoFdFAN6Kob5gzKgUDM6aAYZgTN5+8I53mtHjdCn00GzOJXPXW5Pj7kv88b6xFUPTU5BP303OB8xbzJjuXiLzlMJM6lyeZbbBwX47h/rIwM3OM3mrN1Ov9SR1nJJMwjkIzN+fypt7NVton3w/24Sg6Ndni8qpDsnTG3NdZOXM8z8ixxmc/B81t2cIwzD5Ei59Gh+a4swlRbVfU6TaV2Rwz0efW0jOrah0AQIh+J3Y2N9vihp5JmwiDBkJ1HfqW/oHRie2n/bSD+1N+7brLHF9cZNkG6NwxN1jaPmr3lVCyoyN1JTCHnNvdj5rnQz6x/Hryibv7SujEnFbEK9oRKWPDIXcqs74RCWBcfePVwBwAhKDYotkiyJTqry6xyaea3mhQqYYPOseQN6Jfajn1vz3C8W02XsyEEurBe1EFZPxboY94lW2BaZXkQK6qdWCTJXNyXuhxI5g3NCZFUQxFsd4RiUd8cVv/KJnU0JiMbC4ACFm7JvYOS4gdgnKlpluo03NcnrQS0OhuVGtcc88I2fmvdmbZFa03WDxiNL/3BvdBcmlhbTc1gkqDxBc0uEQXvHeCHLZBW62Z9iG5OZNzT++kMvJf682h/Q5R9Lux4J2YfQ5Re65xPjzlC4AQW9cewXva/qaFB3kWAELXWTnUCJ6JJaS1EwChbdaeO21Dv7gY/OYh9+1n/AdGdb58llPZRk5IABDabMX8+mroP+3DPzjlR87wqloHovJqv6S0PIewR1nlrYSds6yplzTNWLskZJS16BkqX1BLycw+JPeAc8wxRtIxRpK1W+J+xyhG3BNqhHGZ6jQz1fxu3BG3xKOQNhxxS9znEGUfot1bftEv85ub3IPOMeCdGGu3RGu3xMMuCeDdWFPHaDPH6B/sI/Ze4/Ce6hgXYAT1SCjeftp/o4X7FmvmrxEzdIBZ5YLv7MLf1BqW3AgY1q6JpY290zfaljf3md+N3WzlQaNDAN2NGLie8XzYLdROKG8E8765wT3gHAPeIULsPoeoXVfCiGWm0qa+3VfD6M6x4J1YU8dok+thlS39+hl6AS0lMxTFEBQluh3yb704CIpS40yPSUQgAxmBDDCCTq9lDMOUarh3WDIikc+22RlB0M5BMb+mM71MUNzQI5IoEHTWjS0oivaLJgpqu9LLBCWNvWKpkjoO0ssSGcjMwIjO8aXdf73md2V8MiQzQ+3fMi4p1bBwTOeJq2Umksi5vGexj+tjH9fH8Oui8mqj8msjH9WwMipZGU8rdC3fSyJ+TefHZwOuBhnTB2tXUmNSpU9K6Wnmw+1n/M95p1P/pWUmliojHtV8c4NLjHbod+KuB+XYBmSd9Ej54KQv1fK9VNrnEElMXYfGjOaDtS+ojsGxhyULHfqLZcqQrKoth5kAyLgSpDMM1ukbmYklxIDqKWX9KZz3LJZf9+I51lNpU+9HZ/xvsv+/uM8wDPvFN2Ortaf53bhFnfj5hWAAZDhx86kHdZgFpJUT1rPajqmX3nUMimezQq1p4frOLmKO5aTZtPc6FwAhtxgdA4UOs8D0Sj1m4zLlkK6XJ4KgDV3DUXm1OI63D4xFPKqJL2gQSaasAD3C8abuYUHfqKBvtL5TOCFXwQha3ykU9IqaukdGKDHb+kdDs6sVKh1rU7dwnJNTLZGrWnpF7vHFPcNT/hrlzX1uMYVXArM84otLGnr0iqeGkerWgcTCRhzHG7tHODnVqcVN8mleOkNj0viC+raBMYlMFZpdFZBWUd+lfddwZrnAJ6WM/2zmD2kNjEpj8uvDcqpr2vXf4igUyzLLBETLTi9tCcuupnZUhA44xQAgw449wyvOeE/bfVLKwnNrprv97L3OAUCGh+6i1czMqtsGEATFcTwkq8p10gqlVMPnvdO3n/Kj0d3etvHKKGt55yhhMmdsP+PX2qd9c1d0fu07R71pdDca3c3UMbKpe1iqUFu7Jm445P7BSZ/cqnYYQW9z8j75KWA9yKCBbkS1YhjG4T0jbBM00O1xTecXF9kACJU09uI4LlOqz3mn0+huB5xinbl8whpyOSCLWAEZm1AcZyR/eMqXRnfbdSUk9nH9lsn1lx2XQ0ibYXppy07bkE2WHjQ65P+wwswpmjQHZ5QJboU+Igy7NJBhz86lTt0UKo1nQsl7J3ws78V/cNIHAKE74doXORbUdn15kb3JkkmjQ/EFDYddErSWEXOITTFk13YMEQ4HH53xN3WMvhvxmKjeHuH4AeeYv9gwCTPNNhsvvQaxUGZvmDN+vBVp45Z02CXh/ZM+QRna9wShKNYtFF8NyiYs1me9HqaXttzm5BHryL9GFZAzx4LaLiLrmWUC4khD1/B6kPG4potIZ2B04nZYHmDO2GTpQV5dJJFPrsozvrnBPQolv3/Ch/Ds8E0tB0Doq8tsDYzgOP5U0E/4ysfy63Hth2DER6FkAIQ2WrjfDM5NK2352TudyAM7s4pIf0yqKKrrItI/6BzzuLYzu6L147MBAAj97aRvZF5taWMv4cK1/bQf1SXCiZtPA92I4YNQLH376AMAZGRXtuI4Pi5TJhY2bLZiAiBj55VQdmZVDL/u3ePeAMh494QPAQbDsKj82o9/8gdAaL9DVGBaJemjcC+ywDOxpF80UdLY+95xHwCEjjF03qC7UGabLD24vGelTb2Pa7ss7sX7ppRR44TlVAMg9N4JH4lMheO4RK7aYRsCgNB573SybSrUsMl1LgAyTrinEAYO97gnZk7R1HQeljQT16Ie7BwUE2+5ya1qx3FcKJYRd+Fn5wMBELILeUREG5cpd9qGAiB0lJFMTvIIS/FXl9jEEalCtf20HwAy7EMfkemrYYRYAuU9bSdq81pQNgBC+25FEA0uvVSwwcL93ePezb1aT6EJhfrNQwzAHMImdcA5BgChy5Orce39o2/ZeK03h9Imx4T+DyuI25fqEG7qGANMc30XS5UaWJv/W6F5AMjYcTnkeZhtOcxsnOzisyvaAtIqqHHCc2sAEPrPc4FEI9LA6EHnWGJFkbQ/YRjmmVgKgNDHZwP6RRNKNfzdzfAKXZtbRlnLdGZdQ2IaCNHoENU/XCxV0kCIRnG2UWmQg84xAMj4p30EudjoElUAgNA+B61rnlIN77nGAUDImTLo0sAo4aJDutzcCssDQMjUMYr4mVfdscnS470TPoLJrv5JQw8NhN60cL/sn+XM5TuE5n1yLmCzlce1oGwiQsfA2Fs2XpssmUV1WoM4v6YTABnrzRlU5+L9t6MAEHIIm2pAhAZHpTmVbQFpFT/YhwMgtOeajpffIpiRYxANjOitSBHMPjkXAMNaZnTnOACEbrJzqVa1xq7hv1h7rjeHsiraajuG9jlEaXQ9ouZmRl3aEIplNF3/ERhBiSfHjw4RCl1mP96KIH4q1bDJdQ4AQlQ7NcmsoFbLzD70EZVZ/rOOjRbuH5z0ax/QLtCkl7bQQAbxzCus6y5t7K1s6Rf0iSYmX3JLMiPbAb+mEwChTVZMqufkdGYwgkKxRe8d96E7xz6u6SRyYuao0xvNzywgrWL6WB9BsfiCenJfVzhvktnUfRYHgNDtsHw9SyiRy9PM1JMeKXodLFEXM/WNY0TfSGUGI9jWw54ACF0O0DZtNYyY340DQOg4pW+ciRkXABmeiVOLbSQz/uQnYPSY5VXrM6tqHSCaUU7lzN9Cm4UZY6u1J7W5/3grkliyIY88ax9cb87YZMUkXlH3IKkUACGre/HUxE2uhQEg5B6vszyiw8w7pUzbN1I+taGGkR/sI8iqYWdVASD04SlfoidUaZAfb0VO76lxHM8oF9BAaKOF+ztHvfRWC3EcTypsBEBowyF36sG2/lEayKCBbnrGEcK1ZpdtKPFTqlDvuhIKgBA3d8p78G5kAQBC39mFEz/lSsIFSIeZWoNssvKggVBGmXbJ35GTD4DQ95NnZVW0brBw/+Ckb9eQNsMIgm4/4w+A0E7bELIlYRhGeh+19onePuK1wcK9qF7bN2aWC4h1QYRiUP32JhcAoSNuSUSV4jieWtwMgNAmK4/BUakaRqxcEgAQstRl9uXFYABk6C2v6zAjvCE2Wrg7cfJCsquCMyqZ8cXHPVI+v8AiHr+jE4pL/pkE14qWPhTF5CqNyTUOAEJWLgkiif4mpU/PBwIg9LNPBvUgUWA7di6xwlve3Ec8hxUqTVh2FQ2EaCAjoaCBOrWq7xS+c+zBG+aMyLxalQZOLxW8eYjx461I4mGGotjQmNTi13gAZHx0NkDQK8IwTKZUf3IuAAChcw/SiH5MrtLkP+sA6BAAMu5FFqg0cL9o4tCvcQAI/df5IOKLMCnFzRss3LfZeD4saSJrPDq/jnDc//R8ICOu2COh+JOzAcUNvTiOqzRwanETMbVgJpQQICMf1RBFK23qJVdwLvhmAJNbTJzD+RiGV7dpfZn/euzBNze4B5yiARD6719YA6IJHMdhBG3uGXn/hA8AQlYuiaMTCrIXm2LWNSS2C3nkxOU7cfKvsXKuBOZc9Mv82Sf9on+mR3wx0XLvRxXeZOc6cfMdOXn2IY9GxmVKNcxMLHHi5t9k5/pM6wCj8+us7ie09+s4dCjVsE9y6Y1gnnM434nLt2Pn1nYMYRiWVNR0MzjXiZvvxOXfYPNi+XXUzrawrus0M3XXlRBiIdEjvlgy+YQfkyrvhOc7hOY5cfNvh+XfCeeLpUqlGr4XWeDE5d9k5xL+57lP22+weE5cvhM3/yabl1XR6h5fbMfOdeLyHcLynLl8GEGftQ0SEWwDs5smncxRFIvKq7W8F//FJfan5wL3346KmPQ0fVzTaRuQ7cjJc+Lyb7B4hKmhqK7rGotHXIXsYwdEExf9MvfdjrIPySWaI4yg3smlpo7RZzwf9g6P51S23QrNuxX6yCuphJi92LFzHTn5Tpz8W6F5rtGFpHvnFDMMw/SWIqmBzP3cB/WYoSg244KLXjoEm9kuSgpGUJlSLZGrVBpE79m5kIzpFXB6efXi6F1CAyNShXpCrqIOphaVCIKiahhBdNdO1TACT07j5sgttTbW1jyNT2vMjE8ryozoKPT6HGJ0M/eRRQnF5l/+nu0Sc587/ayFXGvJtXLMGsY6/etTAhtSw5qz+mQjOI6rUU2EgMcV5PD7p3YoNYm7AxpSQ5szRUoJjuMohqZ0ao3UyV3aP2AUiWvjd00M4jie0V0Ko9oHjBxWhjZn+tYn8XqmbDfd0iHis/CkKoabfOqSAhtSiUsQGlaKgxof+tUnP+rT2nZRDH06IkAmv8VbOdwc1JgWLsghviePYRi/vzq0ObNyeOk9GOfWyjGTw8qnwy2/PPGWqOXENzkH5aKDvNswAsvhKfe/04/de6TCDkn/kGIMx3ENCn+bcQ3HcRRDv067TDRzmUb5Xfq1o/kuOI4fyHGQwUocxzEcu1MZlt1bIdUofin2rhrRmqczu0sfdk3ZETonBs8WeEjUMn5/9XG+G3FQjWquFPs9G2kVq6RkA1IjGpfqSBWqnXIwa+P5/dXjahmRh0HF6O2KEBWiHlGu9OKilpnebvOlCt3Cceooq1c6bF8eTP4clI9+n3G9cri5X6YdVT8eeHaLEgHHcRhFdqde4vVW5vRWfJV8gagvqUbxUwHTqzahYKDGLFvLTI1qLhR5EZ+ozumpYNZqJ6eZ3aWpXVN2hOye8vRu7Sx7T5qtWC3FcbxHKnR/FoPjeNWIQDCudX5RI5r7FGaMmpiAhtRyoXbPxIRGfq0kIKWzaFSpvyNbqYY7BpalPnWY7bgcshxhn0NUJ2VjYI9UaFfGojLbl2nXIxWOqbRrfVk95c6VYdTya1B4T5pt/Vhn3WjHjpQpZsfyXKUahV05yyzbgeis1Kjm50Iv4g7O7a30nIVZRndpRrfW1rw3/eq4WobjeNfEEBGfP1Btln1rRmbuNbGxbfmt41PuTGKVlNdbcbs8RO9TvrUdQ5//Erwc9anDbGXUIxXq3WcHcxxkagXJTKySHslz6ZEKu6VDRG1qUPi7jOs4jmM4tifNlmR2PN8Vx/EHtQkfxZ8ivqqLYqh9OatypEWklFwvDagdbSfSzOopC2vJGlaI1agGx/HGsa6bZSyRUlI0WHeukEnEkcHKC0VegvHetvF+KjO9vjGnp2JYISYen0pE3SMV9stGfq0KV037/PKyakWZSTWK0qEG8qcK0cS25ad2PSkemtoMWTUi4DRnJ3UWEgMEBEUyekpxHMdwLG2yT4NRJK+vCsfxEeV4TFseOXgbVoojBbxwQU7BwNSO2B6pMELAi2/nEwliGPa4/xmnJTuyNXdUNdWtdUuHogS5XEFOXr92jRTF0KqRVmQy8T3BoyAAAABdSURBVKcjLbFt+amdTyRqOY7jcliZ3FkYIeDVj3YudT3No7X5mfFpjZnxaY2Z8WmNmfFpjZnxaY2Z8WmNmfFpjZnxaY2Z8WmNmfFpjZnxaY2Z8WmNmfFpjZnx6f8BBMr5y7eJq4g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1" name="TextBox 11"/>
          <p:cNvSpPr txBox="1">
            <a:spLocks noChangeArrowheads="1"/>
          </p:cNvSpPr>
          <p:nvPr/>
        </p:nvSpPr>
        <p:spPr bwMode="auto">
          <a:xfrm>
            <a:off x="3657600" y="762000"/>
            <a:ext cx="3429000" cy="338554"/>
          </a:xfrm>
          <a:prstGeom prst="rect">
            <a:avLst/>
          </a:prstGeom>
          <a:noFill/>
          <a:ln w="9525">
            <a:noFill/>
            <a:miter lim="800000"/>
            <a:headEnd/>
            <a:tailEnd/>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US" altLang="en-US" sz="1600" b="1" cap="small" dirty="0">
                <a:solidFill>
                  <a:schemeClr val="bg1"/>
                </a:solidFill>
                <a:cs typeface="Arial" panose="020B0604020202020204" pitchFamily="34" charset="0"/>
              </a:rPr>
              <a:t>And Our 2019 Corporate Sponsors</a:t>
            </a:r>
          </a:p>
        </p:txBody>
      </p:sp>
      <p:pic>
        <p:nvPicPr>
          <p:cNvPr id="25" name="Picture 3"/>
          <p:cNvPicPr>
            <a:picLocks noChangeAspect="1"/>
          </p:cNvPicPr>
          <p:nvPr/>
        </p:nvPicPr>
        <p:blipFill>
          <a:blip r:embed="rId7" cstate="print"/>
          <a:srcRect/>
          <a:stretch>
            <a:fillRect/>
          </a:stretch>
        </p:blipFill>
        <p:spPr bwMode="auto">
          <a:xfrm>
            <a:off x="3733800" y="1600199"/>
            <a:ext cx="1524000" cy="543415"/>
          </a:xfrm>
          <a:prstGeom prst="rect">
            <a:avLst/>
          </a:prstGeom>
          <a:noFill/>
          <a:ln w="9525">
            <a:noFill/>
            <a:miter lim="800000"/>
            <a:headEnd/>
            <a:tailEnd/>
          </a:ln>
        </p:spPr>
      </p:pic>
      <p:sp>
        <p:nvSpPr>
          <p:cNvPr id="26" name="TextBox 43"/>
          <p:cNvSpPr txBox="1">
            <a:spLocks noChangeArrowheads="1"/>
          </p:cNvSpPr>
          <p:nvPr/>
        </p:nvSpPr>
        <p:spPr bwMode="auto">
          <a:xfrm>
            <a:off x="0" y="2681288"/>
            <a:ext cx="9144000" cy="381000"/>
          </a:xfrm>
          <a:prstGeom prst="rect">
            <a:avLst/>
          </a:prstGeom>
          <a:ln w="9525">
            <a:solidFill>
              <a:srgbClr val="00153E"/>
            </a:solidFill>
            <a:miter lim="800000"/>
            <a:headEnd/>
            <a:tailEnd/>
          </a:ln>
        </p:spPr>
        <p:style>
          <a:lnRef idx="0">
            <a:scrgbClr r="0" g="0" b="0"/>
          </a:lnRef>
          <a:fillRef idx="1002">
            <a:schemeClr val="dk2"/>
          </a:fillRef>
          <a:effectRef idx="0">
            <a:scrgbClr r="0" g="0" b="0"/>
          </a:effectRef>
          <a:fontRef idx="major"/>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US" altLang="en-US" sz="1800" b="1" cap="small">
                <a:solidFill>
                  <a:srgbClr val="001B50"/>
                </a:solidFill>
              </a:rPr>
              <a:t>Proudly Present</a:t>
            </a:r>
          </a:p>
        </p:txBody>
      </p:sp>
      <p:pic>
        <p:nvPicPr>
          <p:cNvPr id="27" name="Picture 4" descr="http://awmanenychapter.wildapricot.org/resources/Pictures/BSK.jpg"/>
          <p:cNvPicPr>
            <a:picLocks noChangeAspect="1" noChangeArrowheads="1"/>
          </p:cNvPicPr>
          <p:nvPr/>
        </p:nvPicPr>
        <p:blipFill>
          <a:blip r:embed="rId8" cstate="print"/>
          <a:srcRect/>
          <a:stretch>
            <a:fillRect/>
          </a:stretch>
        </p:blipFill>
        <p:spPr bwMode="auto">
          <a:xfrm>
            <a:off x="6096000" y="1219200"/>
            <a:ext cx="1925050" cy="381000"/>
          </a:xfrm>
          <a:prstGeom prst="rect">
            <a:avLst/>
          </a:prstGeom>
          <a:noFill/>
          <a:ln w="9525">
            <a:noFill/>
            <a:miter lim="800000"/>
            <a:headEnd/>
            <a:tailEnd/>
          </a:ln>
        </p:spPr>
      </p:pic>
      <p:pic>
        <p:nvPicPr>
          <p:cNvPr id="33" name="Picture 28" descr="cha logo.png"/>
          <p:cNvPicPr>
            <a:picLocks noChangeAspect="1"/>
          </p:cNvPicPr>
          <p:nvPr/>
        </p:nvPicPr>
        <p:blipFill>
          <a:blip r:embed="rId9" cstate="print"/>
          <a:srcRect/>
          <a:stretch>
            <a:fillRect/>
          </a:stretch>
        </p:blipFill>
        <p:spPr bwMode="auto">
          <a:xfrm>
            <a:off x="2782490" y="1755775"/>
            <a:ext cx="951310" cy="377825"/>
          </a:xfrm>
          <a:prstGeom prst="rect">
            <a:avLst/>
          </a:prstGeom>
          <a:noFill/>
          <a:ln w="9525">
            <a:noFill/>
            <a:miter lim="800000"/>
            <a:headEnd/>
            <a:tailEnd/>
          </a:ln>
        </p:spPr>
      </p:pic>
      <p:pic>
        <p:nvPicPr>
          <p:cNvPr id="36" name="Picture 35" descr="nrcc ogo.png"/>
          <p:cNvPicPr>
            <a:picLocks noChangeAspect="1"/>
          </p:cNvPicPr>
          <p:nvPr/>
        </p:nvPicPr>
        <p:blipFill>
          <a:blip r:embed="rId10" cstate="print"/>
          <a:stretch>
            <a:fillRect/>
          </a:stretch>
        </p:blipFill>
        <p:spPr>
          <a:xfrm>
            <a:off x="5562600" y="1676400"/>
            <a:ext cx="1190625" cy="524079"/>
          </a:xfrm>
          <a:prstGeom prst="rect">
            <a:avLst/>
          </a:prstGeom>
        </p:spPr>
      </p:pic>
      <p:pic>
        <p:nvPicPr>
          <p:cNvPr id="38" name="Picture 37" descr="http://awmanenychapter.wildapricot.org/resources/Pictures/BLlogo-standard%20-%20NO%20PC%20or%20tagline.jpg"/>
          <p:cNvPicPr>
            <a:picLocks noChangeAspect="1" noChangeArrowheads="1"/>
          </p:cNvPicPr>
          <p:nvPr/>
        </p:nvPicPr>
        <p:blipFill>
          <a:blip r:embed="rId11" cstate="print"/>
          <a:srcRect/>
          <a:stretch>
            <a:fillRect/>
          </a:stretch>
        </p:blipFill>
        <p:spPr bwMode="auto">
          <a:xfrm>
            <a:off x="3124200" y="1143000"/>
            <a:ext cx="1238250" cy="496323"/>
          </a:xfrm>
          <a:prstGeom prst="rect">
            <a:avLst/>
          </a:prstGeom>
          <a:noFill/>
        </p:spPr>
      </p:pic>
      <p:pic>
        <p:nvPicPr>
          <p:cNvPr id="40" name="Picture 39" descr="Picture"/>
          <p:cNvPicPr/>
          <p:nvPr/>
        </p:nvPicPr>
        <p:blipFill>
          <a:blip r:embed="rId12" cstate="print"/>
          <a:srcRect/>
          <a:stretch>
            <a:fillRect/>
          </a:stretch>
        </p:blipFill>
        <p:spPr bwMode="auto">
          <a:xfrm>
            <a:off x="4724400" y="1066800"/>
            <a:ext cx="1075690" cy="716280"/>
          </a:xfrm>
          <a:prstGeom prst="rect">
            <a:avLst/>
          </a:prstGeom>
          <a:noFill/>
          <a:ln w="9525">
            <a:noFill/>
            <a:miter lim="800000"/>
            <a:headEnd/>
            <a:tailEnd/>
          </a:ln>
        </p:spPr>
      </p:pic>
      <p:pic>
        <p:nvPicPr>
          <p:cNvPr id="3" name="Picture 2" descr="http://awmanenychapter.wildapricot.org/resources/Pictures/CEC-PrimaryLogo-Wide.png"/>
          <p:cNvPicPr>
            <a:picLocks noChangeAspect="1" noChangeArrowheads="1"/>
          </p:cNvPicPr>
          <p:nvPr/>
        </p:nvPicPr>
        <p:blipFill>
          <a:blip r:embed="rId13" cstate="print"/>
          <a:srcRect/>
          <a:stretch>
            <a:fillRect/>
          </a:stretch>
        </p:blipFill>
        <p:spPr bwMode="auto">
          <a:xfrm>
            <a:off x="6629400" y="2209800"/>
            <a:ext cx="1447800" cy="303927"/>
          </a:xfrm>
          <a:prstGeom prst="rect">
            <a:avLst/>
          </a:prstGeom>
          <a:noFill/>
        </p:spPr>
      </p:pic>
      <p:pic>
        <p:nvPicPr>
          <p:cNvPr id="1028" name="Picture 4" descr="http://awmanenychapter.wildapricot.org/resources/Pictures/logo_Corporate.jpg"/>
          <p:cNvPicPr>
            <a:picLocks noChangeAspect="1" noChangeArrowheads="1"/>
          </p:cNvPicPr>
          <p:nvPr/>
        </p:nvPicPr>
        <p:blipFill>
          <a:blip r:embed="rId14" cstate="print"/>
          <a:srcRect/>
          <a:stretch>
            <a:fillRect/>
          </a:stretch>
        </p:blipFill>
        <p:spPr bwMode="auto">
          <a:xfrm>
            <a:off x="5105400" y="2133600"/>
            <a:ext cx="1066800" cy="538416"/>
          </a:xfrm>
          <a:prstGeom prst="rect">
            <a:avLst/>
          </a:prstGeom>
          <a:noFill/>
        </p:spPr>
      </p:pic>
      <p:pic>
        <p:nvPicPr>
          <p:cNvPr id="23" name="Picture 3"/>
          <p:cNvPicPr>
            <a:picLocks noChangeAspect="1" noChangeArrowheads="1"/>
          </p:cNvPicPr>
          <p:nvPr/>
        </p:nvPicPr>
        <p:blipFill>
          <a:blip r:embed="rId15" cstate="print"/>
          <a:srcRect/>
          <a:stretch>
            <a:fillRect/>
          </a:stretch>
        </p:blipFill>
        <p:spPr bwMode="auto">
          <a:xfrm>
            <a:off x="8239241" y="1147763"/>
            <a:ext cx="904759" cy="681037"/>
          </a:xfrm>
          <a:prstGeom prst="rect">
            <a:avLst/>
          </a:prstGeom>
          <a:noFill/>
          <a:ln w="9525">
            <a:noFill/>
            <a:miter lim="800000"/>
            <a:headEnd/>
            <a:tailEnd/>
          </a:ln>
        </p:spPr>
      </p:pic>
      <p:pic>
        <p:nvPicPr>
          <p:cNvPr id="4" name="Picture 2" descr="C:\Users\JoeF\Desktop\AWMA Logos\CTM2018.gif"/>
          <p:cNvPicPr>
            <a:picLocks noChangeAspect="1" noChangeArrowheads="1"/>
          </p:cNvPicPr>
          <p:nvPr/>
        </p:nvPicPr>
        <p:blipFill>
          <a:blip r:embed="rId16" cstate="print"/>
          <a:srcRect/>
          <a:stretch>
            <a:fillRect/>
          </a:stretch>
        </p:blipFill>
        <p:spPr bwMode="auto">
          <a:xfrm>
            <a:off x="2133600" y="2133600"/>
            <a:ext cx="914400" cy="514350"/>
          </a:xfrm>
          <a:prstGeom prst="rect">
            <a:avLst/>
          </a:prstGeom>
          <a:noFill/>
        </p:spPr>
      </p:pic>
      <p:pic>
        <p:nvPicPr>
          <p:cNvPr id="1027" name="Picture 3"/>
          <p:cNvPicPr>
            <a:picLocks noChangeAspect="1" noChangeArrowheads="1"/>
          </p:cNvPicPr>
          <p:nvPr/>
        </p:nvPicPr>
        <p:blipFill>
          <a:blip r:embed="rId17" cstate="print"/>
          <a:srcRect/>
          <a:stretch>
            <a:fillRect/>
          </a:stretch>
        </p:blipFill>
        <p:spPr bwMode="auto">
          <a:xfrm>
            <a:off x="1560036" y="1143000"/>
            <a:ext cx="1106964" cy="517525"/>
          </a:xfrm>
          <a:prstGeom prst="rect">
            <a:avLst/>
          </a:prstGeom>
          <a:noFill/>
          <a:ln w="9525">
            <a:noFill/>
            <a:miter lim="800000"/>
            <a:headEnd/>
            <a:tailEnd/>
          </a:ln>
          <a:effectLst/>
        </p:spPr>
      </p:pic>
      <p:pic>
        <p:nvPicPr>
          <p:cNvPr id="6" name="Picture 4"/>
          <p:cNvPicPr>
            <a:picLocks noChangeAspect="1" noChangeArrowheads="1"/>
          </p:cNvPicPr>
          <p:nvPr/>
        </p:nvPicPr>
        <p:blipFill>
          <a:blip r:embed="rId18" cstate="print"/>
          <a:srcRect/>
          <a:stretch>
            <a:fillRect/>
          </a:stretch>
        </p:blipFill>
        <p:spPr bwMode="auto">
          <a:xfrm>
            <a:off x="0" y="2209800"/>
            <a:ext cx="1817640" cy="402418"/>
          </a:xfrm>
          <a:prstGeom prst="rect">
            <a:avLst/>
          </a:prstGeom>
          <a:noFill/>
          <a:ln w="9525">
            <a:noFill/>
            <a:miter lim="800000"/>
            <a:headEnd/>
            <a:tailEnd/>
          </a:ln>
          <a:effectLst/>
        </p:spPr>
      </p:pic>
      <p:pic>
        <p:nvPicPr>
          <p:cNvPr id="28" name="Picture 2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934200" y="1685557"/>
            <a:ext cx="1395412" cy="524243"/>
          </a:xfrm>
          <a:prstGeom prst="rect">
            <a:avLst/>
          </a:prstGeom>
        </p:spPr>
      </p:pic>
      <p:pic>
        <p:nvPicPr>
          <p:cNvPr id="30" name="Picture 29" descr="JMT.JPG"/>
          <p:cNvPicPr>
            <a:picLocks noChangeAspect="1"/>
          </p:cNvPicPr>
          <p:nvPr/>
        </p:nvPicPr>
        <p:blipFill>
          <a:blip r:embed="rId20" cstate="print"/>
          <a:stretch>
            <a:fillRect/>
          </a:stretch>
        </p:blipFill>
        <p:spPr>
          <a:xfrm>
            <a:off x="95250" y="1143000"/>
            <a:ext cx="1123950" cy="409575"/>
          </a:xfrm>
          <a:prstGeom prst="rect">
            <a:avLst/>
          </a:prstGeom>
        </p:spPr>
      </p:pic>
      <p:pic>
        <p:nvPicPr>
          <p:cNvPr id="32" name="Picture 30" descr="Geotech Mastehead"/>
          <p:cNvPicPr>
            <a:picLocks noChangeAspect="1" noChangeArrowheads="1"/>
          </p:cNvPicPr>
          <p:nvPr/>
        </p:nvPicPr>
        <p:blipFill>
          <a:blip r:embed="rId21" cstate="print"/>
          <a:srcRect l="39284" t="16000" r="39117" b="12000"/>
          <a:stretch>
            <a:fillRect/>
          </a:stretch>
        </p:blipFill>
        <p:spPr bwMode="auto">
          <a:xfrm>
            <a:off x="3397250" y="2209800"/>
            <a:ext cx="1327150" cy="442912"/>
          </a:xfrm>
          <a:prstGeom prst="rect">
            <a:avLst/>
          </a:prstGeom>
          <a:noFill/>
          <a:ln w="9525">
            <a:noFill/>
            <a:miter lim="800000"/>
            <a:headEnd/>
            <a:tailEnd/>
          </a:ln>
        </p:spPr>
      </p:pic>
      <p:pic>
        <p:nvPicPr>
          <p:cNvPr id="42" name="Picture 41"/>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8305800" y="1828800"/>
            <a:ext cx="838200" cy="838200"/>
          </a:xfrm>
          <a:prstGeom prst="rect">
            <a:avLst/>
          </a:prstGeom>
          <a:ln>
            <a:solidFill>
              <a:schemeClr val="tx2"/>
            </a:solidFill>
          </a:ln>
        </p:spPr>
      </p:pic>
      <p:pic>
        <p:nvPicPr>
          <p:cNvPr id="31" name="Picture 2"/>
          <p:cNvPicPr>
            <a:picLocks noChangeAspect="1" noChangeArrowheads="1"/>
          </p:cNvPicPr>
          <p:nvPr/>
        </p:nvPicPr>
        <p:blipFill>
          <a:blip r:embed="rId23" cstate="print"/>
          <a:srcRect/>
          <a:stretch>
            <a:fillRect/>
          </a:stretch>
        </p:blipFill>
        <p:spPr bwMode="auto">
          <a:xfrm>
            <a:off x="76200" y="1676400"/>
            <a:ext cx="1219200" cy="39485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Momentive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Simmons, Andrea</dc:creator>
  <cp:lastModifiedBy>SIMMONS Andrea</cp:lastModifiedBy>
  <cp:revision>133</cp:revision>
  <cp:lastPrinted>2017-01-23T17:08:00Z</cp:lastPrinted>
  <dcterms:created xsi:type="dcterms:W3CDTF">2015-08-20T12:47:38Z</dcterms:created>
  <dcterms:modified xsi:type="dcterms:W3CDTF">2019-11-04T14:31:22Z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5797293f-f6ca-4a80-8058-2850426af8bf</vt:lpwstr>
  </property>
  <property fmtid="{D5CDD505-2E9C-101B-9397-08002B2CF9AE}" pid="3" name="MomentiveEDPClassification">
    <vt:lpwstr>Unclassified</vt:lpwstr>
  </property>
  <property fmtid="{D5CDD505-2E9C-101B-9397-08002B2CF9AE}" pid="4" name="MSIP_Label_4c8d6ef0-491d-4f17-aead-12ed260929f1_Enabled">
    <vt:lpwstr>True</vt:lpwstr>
  </property>
  <property fmtid="{D5CDD505-2E9C-101B-9397-08002B2CF9AE}" pid="5" name="MSIP_Label_4c8d6ef0-491d-4f17-aead-12ed260929f1_SiteId">
    <vt:lpwstr>f101208c-39d3-4c8a-8cc7-ad896b25954f</vt:lpwstr>
  </property>
  <property fmtid="{D5CDD505-2E9C-101B-9397-08002B2CF9AE}" pid="6" name="MSIP_Label_4c8d6ef0-491d-4f17-aead-12ed260929f1_Owner">
    <vt:lpwstr>andrea.simmons@essity.com</vt:lpwstr>
  </property>
  <property fmtid="{D5CDD505-2E9C-101B-9397-08002B2CF9AE}" pid="7" name="MSIP_Label_4c8d6ef0-491d-4f17-aead-12ed260929f1_SetDate">
    <vt:lpwstr>2019-11-04T14:31:10.6868017Z</vt:lpwstr>
  </property>
  <property fmtid="{D5CDD505-2E9C-101B-9397-08002B2CF9AE}" pid="8" name="MSIP_Label_4c8d6ef0-491d-4f17-aead-12ed260929f1_Name">
    <vt:lpwstr>Internal</vt:lpwstr>
  </property>
  <property fmtid="{D5CDD505-2E9C-101B-9397-08002B2CF9AE}" pid="9" name="MSIP_Label_4c8d6ef0-491d-4f17-aead-12ed260929f1_Application">
    <vt:lpwstr>Microsoft Azure Information Protection</vt:lpwstr>
  </property>
  <property fmtid="{D5CDD505-2E9C-101B-9397-08002B2CF9AE}" pid="10" name="MSIP_Label_4c8d6ef0-491d-4f17-aead-12ed260929f1_Extended_MSFT_Method">
    <vt:lpwstr>Automatic</vt:lpwstr>
  </property>
  <property fmtid="{D5CDD505-2E9C-101B-9397-08002B2CF9AE}" pid="11" name="Sensitivity">
    <vt:lpwstr>Internal</vt:lpwstr>
  </property>
</Properties>
</file>